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27"/>
  </p:notesMasterIdLst>
  <p:handoutMasterIdLst>
    <p:handoutMasterId r:id="rId28"/>
  </p:handoutMasterIdLst>
  <p:sldIdLst>
    <p:sldId id="264" r:id="rId2"/>
    <p:sldId id="270" r:id="rId3"/>
    <p:sldId id="287" r:id="rId4"/>
    <p:sldId id="274" r:id="rId5"/>
    <p:sldId id="275" r:id="rId6"/>
    <p:sldId id="277" r:id="rId7"/>
    <p:sldId id="334" r:id="rId8"/>
    <p:sldId id="278" r:id="rId9"/>
    <p:sldId id="339" r:id="rId10"/>
    <p:sldId id="285" r:id="rId11"/>
    <p:sldId id="289" r:id="rId12"/>
    <p:sldId id="292" r:id="rId13"/>
    <p:sldId id="293" r:id="rId14"/>
    <p:sldId id="335" r:id="rId15"/>
    <p:sldId id="286" r:id="rId16"/>
    <p:sldId id="305" r:id="rId17"/>
    <p:sldId id="336" r:id="rId18"/>
    <p:sldId id="306" r:id="rId19"/>
    <p:sldId id="311" r:id="rId20"/>
    <p:sldId id="337" r:id="rId21"/>
    <p:sldId id="317" r:id="rId22"/>
    <p:sldId id="338" r:id="rId23"/>
    <p:sldId id="329" r:id="rId24"/>
    <p:sldId id="269" r:id="rId25"/>
    <p:sldId id="260" r:id="rId26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3F3F5"/>
    <a:srgbClr val="FFFFFF"/>
    <a:srgbClr val="87806D"/>
    <a:srgbClr val="FD9301"/>
    <a:srgbClr val="E3D096"/>
    <a:srgbClr val="53929B"/>
    <a:srgbClr val="393939"/>
    <a:srgbClr val="88888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8" autoAdjust="0"/>
    <p:restoredTop sz="94600" autoAdjust="0"/>
  </p:normalViewPr>
  <p:slideViewPr>
    <p:cSldViewPr showGuides="1">
      <p:cViewPr>
        <p:scale>
          <a:sx n="110" d="100"/>
          <a:sy n="110" d="100"/>
        </p:scale>
        <p:origin x="1488" y="48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71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2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445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03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82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＊說明字體變大</a:t>
            </a:r>
            <a:endParaRPr kumimoji="1" lang="en-US" altLang="zh-TW" dirty="0" smtClean="0"/>
          </a:p>
          <a:p>
            <a:r>
              <a:rPr kumimoji="1" lang="zh-TW" altLang="en-US" dirty="0" smtClean="0"/>
              <a:t>＊說明由上到下、左到右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0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362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3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避免過多選擇而分心（舉例一般電商網站太多商品的問題）</a:t>
            </a:r>
            <a:endParaRPr kumimoji="1" lang="en-US" altLang="zh-TW" dirty="0" smtClean="0"/>
          </a:p>
          <a:p>
            <a:r>
              <a:rPr kumimoji="1" lang="zh-TW" altLang="en-US" dirty="0" smtClean="0"/>
              <a:t>把圖標簡化</a:t>
            </a:r>
            <a:r>
              <a:rPr kumimoji="1" lang="en-US" altLang="zh-TW" dirty="0" smtClean="0"/>
              <a:t>icon</a:t>
            </a:r>
            <a:r>
              <a:rPr kumimoji="1" lang="zh-TW" altLang="en-US" dirty="0" smtClean="0"/>
              <a:t>應用的位置講出來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有提到的設計，後面技術點要呼應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6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19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23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48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71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4"/>
          <p:cNvSpPr txBox="1">
            <a:spLocks/>
          </p:cNvSpPr>
          <p:nvPr/>
        </p:nvSpPr>
        <p:spPr bwMode="ltGray">
          <a:xfrm>
            <a:off x="1172890" y="4316189"/>
            <a:ext cx="7560220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704528" y="879823"/>
            <a:ext cx="4945461" cy="1872208"/>
            <a:chOff x="1353600" y="1556792"/>
            <a:chExt cx="7199800" cy="272563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16746">
              <a:off x="1353600" y="1556792"/>
              <a:ext cx="7199800" cy="272563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327" y="2358750"/>
              <a:ext cx="4551930" cy="1316087"/>
            </a:xfrm>
            <a:prstGeom prst="rect">
              <a:avLst/>
            </a:prstGeom>
          </p:spPr>
        </p:pic>
      </p:grp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網路書店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首頁：顯圖輪播、</a:t>
            </a:r>
            <a:r>
              <a:rPr lang="en-US" altLang="zh-TW" dirty="0"/>
              <a:t>Header</a:t>
            </a:r>
            <a:r>
              <a:rPr lang="zh-TW" altLang="en-US" dirty="0"/>
              <a:t>搜尋欄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欄功能：透過綁定由使用者設定過濾條件，以及父子元件間的傳值，作為關鍵字搜尋功能。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3296816" y="5373216"/>
            <a:ext cx="3168352" cy="720080"/>
          </a:xfrm>
          <a:prstGeom prst="borderCallout2">
            <a:avLst>
              <a:gd name="adj1" fmla="val 63758"/>
              <a:gd name="adj2" fmla="val 106283"/>
              <a:gd name="adj3" fmla="val 66616"/>
              <a:gd name="adj4" fmla="val 129113"/>
              <a:gd name="adj5" fmla="val 120289"/>
              <a:gd name="adj6" fmla="val 12905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首頁歡迎圖：可自動播放，或點擊控制項跳至下一張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上一張。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6897216" y="5013176"/>
            <a:ext cx="1872208" cy="432048"/>
          </a:xfrm>
          <a:prstGeom prst="borderCallout2">
            <a:avLst>
              <a:gd name="adj1" fmla="val 130197"/>
              <a:gd name="adj2" fmla="val 85344"/>
              <a:gd name="adj3" fmla="val 148416"/>
              <a:gd name="adj4" fmla="val 98890"/>
              <a:gd name="adj5" fmla="val 200303"/>
              <a:gd name="adj6" fmla="val 10363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全域通用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1036340" y="2205120"/>
            <a:ext cx="1684412" cy="432048"/>
          </a:xfrm>
          <a:prstGeom prst="borderCallout2">
            <a:avLst>
              <a:gd name="adj1" fmla="val -17149"/>
              <a:gd name="adj2" fmla="val 6209"/>
              <a:gd name="adj3" fmla="val -68585"/>
              <a:gd name="adj4" fmla="val 6773"/>
              <a:gd name="adj5" fmla="val -89032"/>
              <a:gd name="adj6" fmla="val 1412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配色設計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框架 3"/>
          <p:cNvSpPr/>
          <p:nvPr/>
        </p:nvSpPr>
        <p:spPr>
          <a:xfrm>
            <a:off x="7092650" y="6202588"/>
            <a:ext cx="864096" cy="360040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/>
        </p:nvSpPr>
        <p:spPr>
          <a:xfrm>
            <a:off x="8553400" y="5859024"/>
            <a:ext cx="604292" cy="522304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</a:t>
            </a:r>
            <a:r>
              <a:rPr lang="en-US" altLang="zh-TW" dirty="0"/>
              <a:t>ICON</a:t>
            </a:r>
            <a:r>
              <a:rPr lang="zh-TW" altLang="en-US" dirty="0"/>
              <a:t>選單、今日選書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4922211" y="2780928"/>
            <a:ext cx="2088232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387"/>
              <a:gd name="adj6" fmla="val -16354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使用圖標</a:t>
            </a:r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簡化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資訊。</a:t>
            </a:r>
            <a:endParaRPr lang="en-US" altLang="zh-TW" sz="1600" dirty="0" smtClean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5097016" y="4025874"/>
            <a:ext cx="2664296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874"/>
              <a:gd name="adj6" fmla="val -3371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依類別隨機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推薦今日選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2000672" y="2348880"/>
            <a:ext cx="2088232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279"/>
              <a:gd name="adj6" fmla="val -1635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自動簡化的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5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2" y="1418456"/>
            <a:ext cx="8618655" cy="5439544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首頁：依據書籍類別，隨機推薦書單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6609184" y="4509120"/>
            <a:ext cx="1944216" cy="630309"/>
          </a:xfrm>
          <a:prstGeom prst="borderCallout2">
            <a:avLst>
              <a:gd name="adj1" fmla="val 35755"/>
              <a:gd name="adj2" fmla="val -5952"/>
              <a:gd name="adj3" fmla="val 35768"/>
              <a:gd name="adj4" fmla="val -17263"/>
              <a:gd name="adj5" fmla="val -21955"/>
              <a:gd name="adj6" fmla="val -3838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自資料庫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渲染書名、作者等資訊。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4520952" y="1628800"/>
            <a:ext cx="1872208" cy="6313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800"/>
              <a:gd name="adj6" fmla="val -37420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分類顯示該類型的暢銷排行。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6690357" y="2648120"/>
            <a:ext cx="1872208" cy="631336"/>
          </a:xfrm>
          <a:prstGeom prst="borderCallout2">
            <a:avLst>
              <a:gd name="adj1" fmla="val -16084"/>
              <a:gd name="adj2" fmla="val 93058"/>
              <a:gd name="adj3" fmla="val -47251"/>
              <a:gd name="adj4" fmla="val 92761"/>
              <a:gd name="adj5" fmla="val -59536"/>
              <a:gd name="adj6" fmla="val 7633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可連接到暢銷排行頁面。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33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376"/>
            <a:ext cx="9906000" cy="5620279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首頁：隨機影片推薦、</a:t>
            </a:r>
            <a:r>
              <a:rPr lang="en-US" altLang="zh-TW" dirty="0"/>
              <a:t>Footer</a:t>
            </a:r>
          </a:p>
        </p:txBody>
      </p:sp>
      <p:sp>
        <p:nvSpPr>
          <p:cNvPr id="11" name="直線圖說文字 2 10"/>
          <p:cNvSpPr/>
          <p:nvPr/>
        </p:nvSpPr>
        <p:spPr>
          <a:xfrm>
            <a:off x="4160912" y="1430016"/>
            <a:ext cx="3528392" cy="504056"/>
          </a:xfrm>
          <a:prstGeom prst="borderCallout2">
            <a:avLst>
              <a:gd name="adj1" fmla="val 79357"/>
              <a:gd name="adj2" fmla="val -5126"/>
              <a:gd name="adj3" fmla="val 79357"/>
              <a:gd name="adj4" fmla="val -10884"/>
              <a:gd name="adj5" fmla="val 171240"/>
              <a:gd name="adj6" fmla="val -232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及預覽框中顯示影片預覽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圖，點擊後可連結至指定影片詳情頁。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1352600" y="5589240"/>
            <a:ext cx="1584176" cy="504056"/>
          </a:xfrm>
          <a:prstGeom prst="borderCallout2">
            <a:avLst>
              <a:gd name="adj1" fmla="val 70187"/>
              <a:gd name="adj2" fmla="val -7387"/>
              <a:gd name="adj3" fmla="val 70188"/>
              <a:gd name="adj4" fmla="val -18108"/>
              <a:gd name="adj5" fmla="val 214416"/>
              <a:gd name="adj6" fmla="val -981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可連結至後台管理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1136576" y="3717032"/>
            <a:ext cx="1424167" cy="549528"/>
          </a:xfrm>
          <a:prstGeom prst="borderCallout2">
            <a:avLst>
              <a:gd name="adj1" fmla="val 57328"/>
              <a:gd name="adj2" fmla="val 111751"/>
              <a:gd name="adj3" fmla="val 57328"/>
              <a:gd name="adj4" fmla="val 129353"/>
              <a:gd name="adj5" fmla="val 121186"/>
              <a:gd name="adj6" fmla="val 14727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顯示影片相關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商品推薦。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框架 7"/>
          <p:cNvSpPr/>
          <p:nvPr/>
        </p:nvSpPr>
        <p:spPr>
          <a:xfrm>
            <a:off x="3224808" y="3142704"/>
            <a:ext cx="1038816" cy="1465086"/>
          </a:xfrm>
          <a:prstGeom prst="frame">
            <a:avLst>
              <a:gd name="adj1" fmla="val 2582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1212743" y="6481823"/>
            <a:ext cx="558184" cy="292362"/>
          </a:xfrm>
          <a:prstGeom prst="frame">
            <a:avLst>
              <a:gd name="adj1" fmla="val 105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82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5"/>
          <a:stretch/>
        </p:blipFill>
        <p:spPr>
          <a:xfrm>
            <a:off x="0" y="1726642"/>
            <a:ext cx="9906000" cy="5131358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暢銷排行：商品列表</a:t>
            </a:r>
            <a:endParaRPr lang="en-US" altLang="zh-TW" dirty="0"/>
          </a:p>
        </p:txBody>
      </p:sp>
      <p:sp>
        <p:nvSpPr>
          <p:cNvPr id="12" name="直線圖說文字 2 11"/>
          <p:cNvSpPr/>
          <p:nvPr/>
        </p:nvSpPr>
        <p:spPr>
          <a:xfrm>
            <a:off x="2936776" y="1916832"/>
            <a:ext cx="1152128" cy="360040"/>
          </a:xfrm>
          <a:prstGeom prst="borderCallout2">
            <a:avLst>
              <a:gd name="adj1" fmla="val 28395"/>
              <a:gd name="adj2" fmla="val -8333"/>
              <a:gd name="adj3" fmla="val 28395"/>
              <a:gd name="adj4" fmla="val -19346"/>
              <a:gd name="adj5" fmla="val -4703"/>
              <a:gd name="adj6" fmla="val -37744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框架 7"/>
          <p:cNvSpPr/>
          <p:nvPr/>
        </p:nvSpPr>
        <p:spPr>
          <a:xfrm>
            <a:off x="1136576" y="1736812"/>
            <a:ext cx="1368152" cy="360040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9" name="直線圖說文字 2 8"/>
          <p:cNvSpPr/>
          <p:nvPr/>
        </p:nvSpPr>
        <p:spPr>
          <a:xfrm>
            <a:off x="7505444" y="2708920"/>
            <a:ext cx="2056068" cy="754804"/>
          </a:xfrm>
          <a:prstGeom prst="borderCallout2">
            <a:avLst>
              <a:gd name="adj1" fmla="val 28395"/>
              <a:gd name="adj2" fmla="val -8333"/>
              <a:gd name="adj3" fmla="val 28395"/>
              <a:gd name="adj4" fmla="val -19346"/>
              <a:gd name="adj5" fmla="val -26806"/>
              <a:gd name="adj6" fmla="val -838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可選擇一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次顯示資料數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項或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5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9" t="26555" r="18742" b="-212"/>
          <a:stretch/>
        </p:blipFill>
        <p:spPr>
          <a:xfrm>
            <a:off x="312587" y="1772816"/>
            <a:ext cx="9280826" cy="4680520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暢銷排行</a:t>
            </a:r>
            <a:r>
              <a:rPr lang="zh-TW" altLang="en-US" dirty="0" smtClean="0"/>
              <a:t>：分頁</a:t>
            </a:r>
            <a:endParaRPr lang="en-US" altLang="zh-TW" dirty="0"/>
          </a:p>
        </p:txBody>
      </p:sp>
      <p:sp>
        <p:nvSpPr>
          <p:cNvPr id="7" name="直線圖說文字 2 6"/>
          <p:cNvSpPr/>
          <p:nvPr/>
        </p:nvSpPr>
        <p:spPr>
          <a:xfrm>
            <a:off x="6609184" y="4653136"/>
            <a:ext cx="2232248" cy="1008112"/>
          </a:xfrm>
          <a:prstGeom prst="borderCallout2">
            <a:avLst>
              <a:gd name="adj1" fmla="val 71323"/>
              <a:gd name="adj2" fmla="val -8379"/>
              <a:gd name="adj3" fmla="val 72133"/>
              <a:gd name="adj4" fmla="val -20173"/>
              <a:gd name="adj5" fmla="val 89342"/>
              <a:gd name="adj6" fmla="val -2939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分頁：將自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接收到的資料陣列轉換為二維陣列後，切分頁功能。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83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703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登入、註冊流程</a:t>
            </a:r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會員及其相關流程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993000" y="1052736"/>
            <a:ext cx="7920000" cy="540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小組成員簡介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動機與</a:t>
            </a:r>
            <a:r>
              <a:rPr lang="zh-TW" altLang="en-US" sz="2400" dirty="0" smtClean="0">
                <a:solidFill>
                  <a:schemeClr val="bg1"/>
                </a:solidFill>
              </a:rPr>
              <a:t>目的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bg1"/>
                </a:solidFill>
              </a:rPr>
              <a:t>技術選型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bg1"/>
                </a:solidFill>
              </a:rPr>
              <a:t>路</a:t>
            </a:r>
            <a:r>
              <a:rPr lang="zh-TW" altLang="en-US" sz="2400" dirty="0">
                <a:solidFill>
                  <a:schemeClr val="bg1"/>
                </a:solidFill>
              </a:rPr>
              <a:t>由架構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bg1"/>
                </a:solidFill>
              </a:rPr>
              <a:t>UI</a:t>
            </a:r>
            <a:r>
              <a:rPr lang="zh-TW" altLang="en-US" sz="2400" dirty="0">
                <a:solidFill>
                  <a:schemeClr val="bg1"/>
                </a:solidFill>
              </a:rPr>
              <a:t>設計｜色彩配置｜</a:t>
            </a:r>
            <a:r>
              <a:rPr lang="en-US" altLang="zh-TW" sz="2400" dirty="0">
                <a:solidFill>
                  <a:schemeClr val="bg1"/>
                </a:solidFill>
              </a:rPr>
              <a:t>LOGO</a:t>
            </a:r>
            <a:r>
              <a:rPr lang="zh-TW" altLang="en-US" sz="2400" dirty="0">
                <a:solidFill>
                  <a:schemeClr val="bg1"/>
                </a:solidFill>
              </a:rPr>
              <a:t>概念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技術要點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流程演示</a:t>
            </a:r>
            <a:r>
              <a:rPr lang="en-US" altLang="zh-TW" sz="2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987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144016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放大功能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3" y="836712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58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790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/>
        </p:nvSpPr>
        <p:spPr>
          <a:xfrm>
            <a:off x="632545" y="74680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後台：銷售圖表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767375"/>
            <a:ext cx="9905649" cy="589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697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流程演示</a:t>
            </a:r>
            <a:r>
              <a:rPr lang="en-US" altLang="zh-TW" sz="4000" dirty="0"/>
              <a:t>DEMO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成員及分工簡介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236713" y="1556792"/>
            <a:ext cx="9432573" cy="4903827"/>
            <a:chOff x="272480" y="1556792"/>
            <a:chExt cx="9432573" cy="4903827"/>
          </a:xfrm>
        </p:grpSpPr>
        <p:grpSp>
          <p:nvGrpSpPr>
            <p:cNvPr id="2" name="群組 1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5" name="文字方塊 34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與色彩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配置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CSS </a:t>
                </a:r>
                <a:r>
                  <a:rPr lang="en-US" altLang="zh-TW" sz="1400" dirty="0" smtClean="0"/>
                  <a:t>Variables</a:t>
                </a:r>
                <a:r>
                  <a:rPr lang="zh-TW" altLang="en-US" sz="1400" dirty="0" smtClean="0"/>
                  <a:t>設置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路由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架構設計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首頁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、商品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列表切版及相關功能製作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簡報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組員：吳冠宇</a:t>
                </a: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活動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後台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畫面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管理功能連接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68" name="群組 67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71" name="文字方塊 70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組員：朱逸潔</a:t>
                  </a:r>
                </a:p>
              </p:txBody>
            </p:sp>
            <p:sp>
              <p:nvSpPr>
                <p:cNvPr id="72" name="文字方塊 71"/>
                <p:cNvSpPr txBox="1"/>
                <p:nvPr/>
              </p:nvSpPr>
              <p:spPr>
                <a:xfrm>
                  <a:off x="3977116" y="4161656"/>
                  <a:ext cx="2379435" cy="2051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登入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、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會員資料連接後端，增刪改查功能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。資料庫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3" name="文字方塊 72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</p:grpSp>
          <p:pic>
            <p:nvPicPr>
              <p:cNvPr id="86" name="圖片 8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5236224" y="3856111"/>
                <a:ext cx="2039515" cy="2377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資料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頁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購物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車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頁面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商品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詳情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畫面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影片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總覽、影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面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詳情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畫面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資料庫串接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畫面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渲染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路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88" name="圖片 8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72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動機與目的、目標客群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700808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/>
              <a:t>動機與目的</a:t>
            </a:r>
            <a:endParaRPr lang="en-US" altLang="zh-TW" dirty="0"/>
          </a:p>
          <a:p>
            <a:pPr lvl="1" algn="just"/>
            <a:r>
              <a:rPr lang="zh-TW" altLang="en-US" dirty="0"/>
              <a:t>目的：電商網站，主要販售藝術設計類別書籍，</a:t>
            </a:r>
            <a:r>
              <a:rPr lang="zh-TW" altLang="en-US" dirty="0" smtClean="0"/>
              <a:t>並作為藝術與文化相關資訊的分享</a:t>
            </a:r>
            <a:r>
              <a:rPr lang="zh-TW" altLang="en-US" dirty="0"/>
              <a:t>平台。 </a:t>
            </a:r>
            <a:endParaRPr lang="en-US" altLang="zh-TW" dirty="0"/>
          </a:p>
          <a:p>
            <a:pPr lvl="1" algn="just"/>
            <a:r>
              <a:rPr lang="zh-TW" altLang="en-US" dirty="0"/>
              <a:t>動機：將實體獨立書店轉換為有特定目標客群的電商網站。</a:t>
            </a:r>
            <a:endParaRPr lang="en-US" altLang="zh-TW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392488"/>
            <a:ext cx="7524408" cy="1844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目標客群</a:t>
            </a:r>
            <a:endParaRPr lang="en-US" altLang="zh-TW" dirty="0"/>
          </a:p>
          <a:p>
            <a:pPr lvl="1" algn="just"/>
            <a:r>
              <a:rPr lang="zh-TW" altLang="en-US" dirty="0" smtClean="0"/>
              <a:t>活躍</a:t>
            </a:r>
            <a:r>
              <a:rPr lang="zh-TW" altLang="en-US" dirty="0"/>
              <a:t>於藝術領域的藝術家們、藝術學習者</a:t>
            </a:r>
            <a:r>
              <a:rPr lang="zh-TW" altLang="en-US" dirty="0" smtClean="0"/>
              <a:t>及</a:t>
            </a:r>
            <a:r>
              <a:rPr lang="zh-TW" altLang="en-US" dirty="0"/>
              <a:t>對藝術設計相關</a:t>
            </a:r>
            <a:r>
              <a:rPr lang="zh-TW" altLang="en-US" dirty="0" smtClean="0"/>
              <a:t>書籍有需求及偏好的</a:t>
            </a:r>
            <a:r>
              <a:rPr lang="zh-TW" altLang="en-US" dirty="0"/>
              <a:t>消費者。</a:t>
            </a:r>
            <a:endParaRPr lang="en-US" altLang="zh-TW" dirty="0"/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技術選型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700808"/>
            <a:ext cx="8841432" cy="38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路由架構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1241376"/>
            <a:ext cx="80137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</a:t>
              </a: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配色</a:t>
              </a:r>
              <a:endParaRPr dirty="0">
                <a:solidFill>
                  <a:srgbClr val="292929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0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TW" dirty="0"/>
              <a:t>UI</a:t>
            </a:r>
            <a:r>
              <a:rPr lang="zh-TW" altLang="en-US" dirty="0"/>
              <a:t>設計｜</a:t>
            </a:r>
            <a:r>
              <a:rPr lang="en-US" altLang="zh-TW" dirty="0"/>
              <a:t>LOGO</a:t>
            </a:r>
            <a:r>
              <a:rPr lang="zh-TW" altLang="en-US" dirty="0"/>
              <a:t>概念｜色彩配置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556792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en-US" altLang="zh-TW" sz="2400" dirty="0"/>
              <a:t>UI</a:t>
            </a:r>
            <a:r>
              <a:rPr lang="zh-TW" altLang="en-US" sz="2400" dirty="0"/>
              <a:t>設計</a:t>
            </a:r>
            <a:endParaRPr lang="en-US" altLang="zh-TW" sz="2400" dirty="0"/>
          </a:p>
          <a:p>
            <a:pPr lvl="1" algn="just"/>
            <a:r>
              <a:rPr lang="zh-TW" altLang="en-US" sz="2000" dirty="0"/>
              <a:t>使用希克定律，避免使用者因過多選擇而分心，使整體購物流程與體驗更加順暢。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使用圖標簡化資訊，協助使用者降低認知負荷</a:t>
            </a:r>
            <a:r>
              <a:rPr lang="zh-TW" altLang="en-US" sz="2000" dirty="0" smtClean="0"/>
              <a:t>。</a:t>
            </a:r>
            <a:endParaRPr lang="en-US" altLang="zh-TW" sz="2000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005064"/>
            <a:ext cx="4899688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400" dirty="0"/>
              <a:t>LOGO</a:t>
            </a:r>
            <a:r>
              <a:rPr lang="zh-TW" altLang="en-US" sz="2400" dirty="0"/>
              <a:t>概念及色彩配置</a:t>
            </a:r>
            <a:endParaRPr lang="en-US" altLang="zh-TW" sz="2400" dirty="0"/>
          </a:p>
          <a:p>
            <a:pPr lvl="1" algn="just"/>
            <a:r>
              <a:rPr lang="en-US" altLang="zh-TW" sz="2000" dirty="0"/>
              <a:t>LOGO</a:t>
            </a:r>
            <a:r>
              <a:rPr lang="zh-TW" altLang="en-US" sz="2000" dirty="0"/>
              <a:t>採用類手</a:t>
            </a:r>
            <a:r>
              <a:rPr lang="zh-TW" altLang="en-US" sz="2000" dirty="0" smtClean="0"/>
              <a:t>寫字體</a:t>
            </a:r>
            <a:r>
              <a:rPr lang="zh-TW" altLang="en-US" sz="2000" dirty="0"/>
              <a:t>，增加</a:t>
            </a:r>
            <a:r>
              <a:rPr lang="zh-TW" altLang="en-US" sz="2000" dirty="0" smtClean="0"/>
              <a:t>品牌人文</a:t>
            </a:r>
            <a:r>
              <a:rPr lang="zh-TW" altLang="en-US" sz="2000" dirty="0"/>
              <a:t>溫度。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色彩配置以主色</a:t>
            </a:r>
            <a:r>
              <a:rPr lang="en-US" altLang="zh-TW" sz="2000" dirty="0"/>
              <a:t>60%</a:t>
            </a:r>
            <a:r>
              <a:rPr lang="zh-TW" altLang="en-US" sz="2000" dirty="0"/>
              <a:t>、輔色</a:t>
            </a:r>
            <a:r>
              <a:rPr lang="en-US" altLang="zh-TW" sz="2000" dirty="0"/>
              <a:t>30%</a:t>
            </a:r>
            <a:r>
              <a:rPr lang="zh-TW" altLang="en-US" sz="2000" dirty="0"/>
              <a:t>、重點色</a:t>
            </a:r>
            <a:r>
              <a:rPr lang="en-US" altLang="zh-TW" sz="2000" dirty="0"/>
              <a:t>10%</a:t>
            </a:r>
            <a:r>
              <a:rPr lang="zh-TW" altLang="en-US" sz="2000" dirty="0"/>
              <a:t>，</a:t>
            </a:r>
            <a:r>
              <a:rPr lang="zh-TW" altLang="en-US" sz="2000" dirty="0" smtClean="0"/>
              <a:t>佐以自然色搭配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2" name="矩形 1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5400000">
            <a:off x="7232527" y="4586600"/>
            <a:ext cx="1216898" cy="1213152"/>
            <a:chOff x="7455064" y="3396611"/>
            <a:chExt cx="1216898" cy="1213152"/>
          </a:xfrm>
        </p:grpSpPr>
        <p:sp>
          <p:nvSpPr>
            <p:cNvPr id="13" name="矩形 12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21" name="肘形接點 20"/>
          <p:cNvCxnSpPr>
            <a:stCxn id="13" idx="1"/>
          </p:cNvCxnSpPr>
          <p:nvPr/>
        </p:nvCxnSpPr>
        <p:spPr>
          <a:xfrm flipV="1">
            <a:off x="8017310" y="4344388"/>
            <a:ext cx="464082" cy="314156"/>
          </a:xfrm>
          <a:prstGeom prst="bentConnector3">
            <a:avLst>
              <a:gd name="adj1" fmla="val 2612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38733" y="414177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主色</a:t>
            </a:r>
          </a:p>
        </p:txBody>
      </p:sp>
      <p:cxnSp>
        <p:nvCxnSpPr>
          <p:cNvPr id="26" name="肘形接點 25"/>
          <p:cNvCxnSpPr>
            <a:stCxn id="14" idx="0"/>
          </p:cNvCxnSpPr>
          <p:nvPr/>
        </p:nvCxnSpPr>
        <p:spPr>
          <a:xfrm rot="16200000" flipH="1">
            <a:off x="8429942" y="5315179"/>
            <a:ext cx="350101" cy="462515"/>
          </a:xfrm>
          <a:prstGeom prst="bentConnector2">
            <a:avLst/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8851196" y="554038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輔色</a:t>
            </a:r>
          </a:p>
        </p:txBody>
      </p:sp>
      <p:cxnSp>
        <p:nvCxnSpPr>
          <p:cNvPr id="36" name="肘形接點 35"/>
          <p:cNvCxnSpPr>
            <a:stCxn id="15" idx="3"/>
          </p:cNvCxnSpPr>
          <p:nvPr/>
        </p:nvCxnSpPr>
        <p:spPr>
          <a:xfrm rot="10800000" flipV="1">
            <a:off x="7304505" y="5727807"/>
            <a:ext cx="356404" cy="178171"/>
          </a:xfrm>
          <a:prstGeom prst="bentConnector3">
            <a:avLst>
              <a:gd name="adj1" fmla="val -1962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453550" y="573670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重點色</a:t>
            </a:r>
          </a:p>
        </p:txBody>
      </p:sp>
      <p:cxnSp>
        <p:nvCxnSpPr>
          <p:cNvPr id="38" name="肘形接點 37"/>
          <p:cNvCxnSpPr>
            <a:stCxn id="16" idx="2"/>
          </p:cNvCxnSpPr>
          <p:nvPr/>
        </p:nvCxnSpPr>
        <p:spPr>
          <a:xfrm rot="16200000" flipV="1">
            <a:off x="7011781" y="4718508"/>
            <a:ext cx="325909" cy="267005"/>
          </a:xfrm>
          <a:prstGeom prst="bentConnector3">
            <a:avLst>
              <a:gd name="adj1" fmla="val 279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6625117" y="427665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smtClean="0">
                <a:solidFill>
                  <a:schemeClr val="accent4"/>
                </a:solidFill>
              </a:rPr>
              <a:t>自然色</a:t>
            </a:r>
            <a:endParaRPr kumimoji="1" lang="zh-TW" altLang="en-US" sz="16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rgbClr val="292929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963222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4869</TotalTime>
  <Words>848</Words>
  <Application>Microsoft Macintosh PowerPoint</Application>
  <PresentationFormat>A4 紙張 (210x297 公釐)</PresentationFormat>
  <Paragraphs>190</Paragraphs>
  <Slides>25</Slides>
  <Notes>13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6" baseType="lpstr">
      <vt:lpstr>Avenir Next LT Pro Light</vt:lpstr>
      <vt:lpstr>Calibri</vt:lpstr>
      <vt:lpstr>Liberation Sans</vt:lpstr>
      <vt:lpstr>Microsoft JhengHei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網路書店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商品內容頁面-放大功能</vt:lpstr>
      <vt:lpstr>PowerPoint 簡報</vt:lpstr>
      <vt:lpstr>PowerPoint 簡報</vt:lpstr>
      <vt:lpstr>流程演示DEMO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104</cp:revision>
  <dcterms:created xsi:type="dcterms:W3CDTF">2021-04-12T00:49:08Z</dcterms:created>
  <dcterms:modified xsi:type="dcterms:W3CDTF">2022-12-15T09:30:46Z</dcterms:modified>
  <cp:category/>
</cp:coreProperties>
</file>